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autoCompressPictures="0">
  <p:sldMasterIdLst>
    <p:sldMasterId id="2147483648" r:id="rId1"/>
    <p:sldMasterId id="2147483661" r:id="rId3"/>
  </p:sldMasterIdLst>
  <p:notesMasterIdLst>
    <p:notesMasterId r:id="rId5"/>
  </p:notesMasterIdLst>
  <p:sldIdLst>
    <p:sldId id="256" r:id="rId4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</p:sldIdLst>
  <p:sldSz cx="10080625" cy="5670550"/>
  <p:notesSz cx="7559675" cy="10691495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1" Type="http://schemas.openxmlformats.org/officeDocument/2006/relationships/tableStyles" Target="tableStyles.xml"/><Relationship Id="rId20" Type="http://schemas.openxmlformats.org/officeDocument/2006/relationships/viewProps" Target="viewProps.xml"/><Relationship Id="rId2" Type="http://schemas.openxmlformats.org/officeDocument/2006/relationships/theme" Target="theme/theme1.xml"/><Relationship Id="rId19" Type="http://schemas.openxmlformats.org/officeDocument/2006/relationships/presProps" Target="presProps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type="sldImg" idx="2"/>
          </p:nvPr>
        </p:nvSpPr>
        <p:spPr>
          <a:xfrm>
            <a:off x="1260175" y="801875"/>
            <a:ext cx="5040025" cy="40094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/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:notes"/>
          <p:cNvSpPr txBox="1"/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17" name="Google Shape;117;p1:notes"/>
          <p:cNvSpPr/>
          <p:nvPr>
            <p:ph type="sldImg" idx="2"/>
          </p:nvPr>
        </p:nvSpPr>
        <p:spPr>
          <a:xfrm>
            <a:off x="1260175" y="801875"/>
            <a:ext cx="5040025" cy="40094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5e99209ca6_0_17:notes"/>
          <p:cNvSpPr/>
          <p:nvPr>
            <p:ph type="sldImg" idx="2"/>
          </p:nvPr>
        </p:nvSpPr>
        <p:spPr>
          <a:xfrm>
            <a:off x="1260175" y="801875"/>
            <a:ext cx="5040000" cy="4009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5e99209ca6_0_17:notes"/>
          <p:cNvSpPr txBox="1"/>
          <p:nvPr>
            <p:ph type="body" idx="1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5e99209ca6_0_23:notes"/>
          <p:cNvSpPr/>
          <p:nvPr>
            <p:ph type="sldImg" idx="2"/>
          </p:nvPr>
        </p:nvSpPr>
        <p:spPr>
          <a:xfrm>
            <a:off x="1260175" y="801875"/>
            <a:ext cx="5040000" cy="4009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15e99209ca6_0_23:notes"/>
          <p:cNvSpPr txBox="1"/>
          <p:nvPr>
            <p:ph type="body" idx="1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5ea6903ede_3_0:notes"/>
          <p:cNvSpPr/>
          <p:nvPr>
            <p:ph type="sldImg" idx="2"/>
          </p:nvPr>
        </p:nvSpPr>
        <p:spPr>
          <a:xfrm>
            <a:off x="1260175" y="801875"/>
            <a:ext cx="5040000" cy="4009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15ea6903ede_3_0:notes"/>
          <p:cNvSpPr txBox="1"/>
          <p:nvPr>
            <p:ph type="body" idx="1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15e99209ca6_0_31:notes"/>
          <p:cNvSpPr txBox="1"/>
          <p:nvPr>
            <p:ph type="body" idx="1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94" name="Google Shape;194;g15e99209ca6_0_31:notes"/>
          <p:cNvSpPr/>
          <p:nvPr>
            <p:ph type="sldImg" idx="2"/>
          </p:nvPr>
        </p:nvSpPr>
        <p:spPr>
          <a:xfrm>
            <a:off x="1260175" y="801875"/>
            <a:ext cx="5040000" cy="4009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8:notes"/>
          <p:cNvSpPr txBox="1"/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00" name="Google Shape;200;p8:notes"/>
          <p:cNvSpPr/>
          <p:nvPr>
            <p:ph type="sldImg" idx="2"/>
          </p:nvPr>
        </p:nvSpPr>
        <p:spPr>
          <a:xfrm>
            <a:off x="1260175" y="801875"/>
            <a:ext cx="5040025" cy="40094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:notes"/>
          <p:cNvSpPr txBox="1"/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24" name="Google Shape;124;p2:notes"/>
          <p:cNvSpPr/>
          <p:nvPr>
            <p:ph type="sldImg" idx="2"/>
          </p:nvPr>
        </p:nvSpPr>
        <p:spPr>
          <a:xfrm>
            <a:off x="1260175" y="801875"/>
            <a:ext cx="5040025" cy="40094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3:notes"/>
          <p:cNvSpPr txBox="1"/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30" name="Google Shape;130;p3:notes"/>
          <p:cNvSpPr/>
          <p:nvPr>
            <p:ph type="sldImg" idx="2"/>
          </p:nvPr>
        </p:nvSpPr>
        <p:spPr>
          <a:xfrm>
            <a:off x="1260175" y="801875"/>
            <a:ext cx="5040025" cy="40094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4:notes"/>
          <p:cNvSpPr txBox="1"/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36" name="Google Shape;136;p4:notes"/>
          <p:cNvSpPr/>
          <p:nvPr>
            <p:ph type="sldImg" idx="2"/>
          </p:nvPr>
        </p:nvSpPr>
        <p:spPr>
          <a:xfrm>
            <a:off x="1260175" y="801875"/>
            <a:ext cx="5040025" cy="40094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5:notes"/>
          <p:cNvSpPr txBox="1"/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2" name="Google Shape;142;p5:notes"/>
          <p:cNvSpPr/>
          <p:nvPr>
            <p:ph type="sldImg" idx="2"/>
          </p:nvPr>
        </p:nvSpPr>
        <p:spPr>
          <a:xfrm>
            <a:off x="1260175" y="801875"/>
            <a:ext cx="5040025" cy="40094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6:notes"/>
          <p:cNvSpPr txBox="1"/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8" name="Google Shape;148;p6:notes"/>
          <p:cNvSpPr/>
          <p:nvPr>
            <p:ph type="sldImg" idx="2"/>
          </p:nvPr>
        </p:nvSpPr>
        <p:spPr>
          <a:xfrm>
            <a:off x="1260175" y="801875"/>
            <a:ext cx="5040025" cy="40094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7:notes"/>
          <p:cNvSpPr txBox="1"/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54" name="Google Shape;154;p7:notes"/>
          <p:cNvSpPr/>
          <p:nvPr>
            <p:ph type="sldImg" idx="2"/>
          </p:nvPr>
        </p:nvSpPr>
        <p:spPr>
          <a:xfrm>
            <a:off x="1260175" y="801875"/>
            <a:ext cx="5040025" cy="40094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5e58bc7f1d_3_7:notes"/>
          <p:cNvSpPr/>
          <p:nvPr>
            <p:ph type="sldImg" idx="2"/>
          </p:nvPr>
        </p:nvSpPr>
        <p:spPr>
          <a:xfrm>
            <a:off x="1260175" y="801875"/>
            <a:ext cx="5040000" cy="4009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5e58bc7f1d_3_7:notes"/>
          <p:cNvSpPr txBox="1"/>
          <p:nvPr>
            <p:ph type="body" idx="1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5e99209ca6_0_9:notes"/>
          <p:cNvSpPr/>
          <p:nvPr>
            <p:ph type="sldImg" idx="2"/>
          </p:nvPr>
        </p:nvSpPr>
        <p:spPr>
          <a:xfrm>
            <a:off x="1260175" y="801875"/>
            <a:ext cx="5040000" cy="4009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15e99209ca6_0_9:notes"/>
          <p:cNvSpPr txBox="1"/>
          <p:nvPr>
            <p:ph type="body" idx="1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 Slide">
  <p:cSld name="BLANK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matchingName="Title, Content over Content">
  <p:cSld name="OBJECT_OVER_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1"/>
          <p:cNvSpPr txBox="1"/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11"/>
          <p:cNvSpPr txBox="1"/>
          <p:nvPr>
            <p:ph type="body" idx="1"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1"/>
          <p:cNvSpPr txBox="1"/>
          <p:nvPr>
            <p:ph type="body" idx="2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matchingName="Title, 4 Content">
  <p:cSld name="FOUR_OBJECTS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2"/>
          <p:cNvSpPr txBox="1"/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12"/>
          <p:cNvSpPr txBox="1"/>
          <p:nvPr>
            <p:ph type="body" idx="1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12"/>
          <p:cNvSpPr txBox="1"/>
          <p:nvPr>
            <p:ph type="body" idx="2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2"/>
          <p:cNvSpPr txBox="1"/>
          <p:nvPr>
            <p:ph type="body" idx="3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2"/>
          <p:cNvSpPr txBox="1"/>
          <p:nvPr>
            <p:ph type="body" idx="4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3"/>
          <p:cNvSpPr txBox="1"/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3"/>
          <p:cNvSpPr txBox="1"/>
          <p:nvPr>
            <p:ph type="body" idx="1"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3"/>
          <p:cNvSpPr txBox="1"/>
          <p:nvPr>
            <p:ph type="body" idx="2"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3"/>
          <p:cNvSpPr txBox="1"/>
          <p:nvPr>
            <p:ph type="body" idx="3"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13"/>
          <p:cNvSpPr txBox="1"/>
          <p:nvPr>
            <p:ph type="body" idx="4"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13"/>
          <p:cNvSpPr txBox="1"/>
          <p:nvPr>
            <p:ph type="body" idx="5"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3"/>
          <p:cNvSpPr txBox="1"/>
          <p:nvPr>
            <p:ph type="body" idx="6"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 Slide">
  <p:cSld name="BLANK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matchingName="Title Slide">
  <p:cSld name="TITLE_AND_BODY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type="subTitle" idx="1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matchingName="Title, Content">
  <p:cSld name="OBJECT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7"/>
          <p:cNvSpPr txBox="1"/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7"/>
          <p:cNvSpPr txBox="1"/>
          <p:nvPr>
            <p:ph type="body" idx="1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matchingName="Title, 2 Content">
  <p:cSld name="TWO_OBJECTS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8"/>
          <p:cNvSpPr txBox="1"/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8"/>
          <p:cNvSpPr txBox="1"/>
          <p:nvPr>
            <p:ph type="body" idx="1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8"/>
          <p:cNvSpPr txBox="1"/>
          <p:nvPr>
            <p:ph type="body" idx="2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9"/>
          <p:cNvSpPr txBox="1"/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matchingName="Centered Text">
  <p:cSld name="OBJECT_ONLY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0"/>
          <p:cNvSpPr txBox="1"/>
          <p:nvPr>
            <p:ph type="subTitle" idx="1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matchingName="Title, 2 Content and Content">
  <p:cSld name="TWO_OBJECTS_AND_OBJECT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1"/>
          <p:cNvSpPr txBox="1"/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21"/>
          <p:cNvSpPr txBox="1"/>
          <p:nvPr>
            <p:ph type="body" idx="1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21"/>
          <p:cNvSpPr txBox="1"/>
          <p:nvPr>
            <p:ph type="body" idx="2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21"/>
          <p:cNvSpPr txBox="1"/>
          <p:nvPr>
            <p:ph type="body" idx="3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matchingName="Title Slide">
  <p:cSld name="TITLE_AND_BODY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3"/>
          <p:cNvSpPr txBox="1"/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" name="Google Shape;12;p3"/>
          <p:cNvSpPr txBox="1"/>
          <p:nvPr>
            <p:ph type="subTitle" idx="1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matchingName="Title Content and 2 Content">
  <p:cSld name="OBJECT_AND_TWO_OBJECTS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2"/>
          <p:cNvSpPr txBox="1"/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22"/>
          <p:cNvSpPr txBox="1"/>
          <p:nvPr>
            <p:ph type="body" idx="1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22"/>
          <p:cNvSpPr txBox="1"/>
          <p:nvPr>
            <p:ph type="body" idx="2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22"/>
          <p:cNvSpPr txBox="1"/>
          <p:nvPr>
            <p:ph type="body" idx="3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matchingName="Title, 2 Content over Content">
  <p:cSld name="TWO_OBJECTS_OVER_TEXT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3"/>
          <p:cNvSpPr txBox="1"/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23"/>
          <p:cNvSpPr txBox="1"/>
          <p:nvPr>
            <p:ph type="body" idx="1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23"/>
          <p:cNvSpPr txBox="1"/>
          <p:nvPr>
            <p:ph type="body" idx="2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23"/>
          <p:cNvSpPr txBox="1"/>
          <p:nvPr>
            <p:ph type="body" idx="3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matchingName="Title, Content over Content">
  <p:cSld name="OBJECT_OVER_TEXT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4"/>
          <p:cNvSpPr txBox="1"/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24"/>
          <p:cNvSpPr txBox="1"/>
          <p:nvPr>
            <p:ph type="body" idx="1"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24"/>
          <p:cNvSpPr txBox="1"/>
          <p:nvPr>
            <p:ph type="body" idx="2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matchingName="Title, 4 Content">
  <p:cSld name="FOUR_OBJECTS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5"/>
          <p:cNvSpPr txBox="1"/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25"/>
          <p:cNvSpPr txBox="1"/>
          <p:nvPr>
            <p:ph type="body" idx="1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25"/>
          <p:cNvSpPr txBox="1"/>
          <p:nvPr>
            <p:ph type="body" idx="2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25"/>
          <p:cNvSpPr txBox="1"/>
          <p:nvPr>
            <p:ph type="body" idx="3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25"/>
          <p:cNvSpPr txBox="1"/>
          <p:nvPr>
            <p:ph type="body" idx="4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6"/>
          <p:cNvSpPr txBox="1"/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26"/>
          <p:cNvSpPr txBox="1"/>
          <p:nvPr>
            <p:ph type="body" idx="1"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26"/>
          <p:cNvSpPr txBox="1"/>
          <p:nvPr>
            <p:ph type="body" idx="2"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26"/>
          <p:cNvSpPr txBox="1"/>
          <p:nvPr>
            <p:ph type="body" idx="3"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26"/>
          <p:cNvSpPr txBox="1"/>
          <p:nvPr>
            <p:ph type="body" idx="4"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26"/>
          <p:cNvSpPr txBox="1"/>
          <p:nvPr>
            <p:ph type="body" idx="5"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26"/>
          <p:cNvSpPr txBox="1"/>
          <p:nvPr>
            <p:ph type="body" idx="6"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matchingName="Title, Content">
  <p:cSld name="OBJECT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4"/>
          <p:cNvSpPr txBox="1"/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4"/>
          <p:cNvSpPr txBox="1"/>
          <p:nvPr>
            <p:ph type="body" idx="1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matchingName="Title, 2 Content">
  <p:cSld name="TWO_OBJECTS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5"/>
          <p:cNvSpPr txBox="1"/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5"/>
          <p:cNvSpPr txBox="1"/>
          <p:nvPr>
            <p:ph type="body" idx="1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5"/>
          <p:cNvSpPr txBox="1"/>
          <p:nvPr>
            <p:ph type="body" idx="2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6"/>
          <p:cNvSpPr txBox="1"/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matchingName="Centered Text">
  <p:cSld name="OBJECT_ONLY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7"/>
          <p:cNvSpPr txBox="1"/>
          <p:nvPr>
            <p:ph type="subTitle" idx="1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matchingName="Title, 2 Content and Content">
  <p:cSld name="TWO_OBJECTS_AND_OBJECT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8"/>
          <p:cNvSpPr txBox="1"/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8"/>
          <p:cNvSpPr txBox="1"/>
          <p:nvPr>
            <p:ph type="body" idx="1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8"/>
          <p:cNvSpPr txBox="1"/>
          <p:nvPr>
            <p:ph type="body" idx="2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8"/>
          <p:cNvSpPr txBox="1"/>
          <p:nvPr>
            <p:ph type="body" idx="3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matchingName="Title Content and 2 Content">
  <p:cSld name="OBJECT_AND_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9"/>
          <p:cNvSpPr txBox="1"/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9"/>
          <p:cNvSpPr txBox="1"/>
          <p:nvPr>
            <p:ph type="body" idx="1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9"/>
          <p:cNvSpPr txBox="1"/>
          <p:nvPr>
            <p:ph type="body" idx="2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9"/>
          <p:cNvSpPr txBox="1"/>
          <p:nvPr>
            <p:ph type="body" idx="3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matchingName="Title, 2 Content over Content">
  <p:cSld name="TWO_OBJECTS_OVER_TEX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0"/>
          <p:cNvSpPr txBox="1"/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10"/>
          <p:cNvSpPr txBox="1"/>
          <p:nvPr>
            <p:ph type="body" idx="1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10"/>
          <p:cNvSpPr txBox="1"/>
          <p:nvPr>
            <p:ph type="body" idx="2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0"/>
          <p:cNvSpPr txBox="1"/>
          <p:nvPr>
            <p:ph type="body" idx="3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0.xml"/><Relationship Id="rId7" Type="http://schemas.openxmlformats.org/officeDocument/2006/relationships/slideLayout" Target="../slideLayouts/slideLayout19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4" Type="http://schemas.openxmlformats.org/officeDocument/2006/relationships/theme" Target="../theme/theme2.xml"/><Relationship Id="rId13" Type="http://schemas.openxmlformats.org/officeDocument/2006/relationships/image" Target="../media/image1.png"/><Relationship Id="rId12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8496000" y="5116680"/>
            <a:ext cx="1527840" cy="4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/>
              <a:buNone/>
            </a:pPr>
            <a:fld id="{00000000-1234-1234-1234-123412341234}" type="slidenum">
              <a:rPr lang="pt-BR" sz="18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</a:fld>
            <a:endParaRPr sz="1800" b="0" i="0" u="none" strike="noStrike" cap="none"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" name="Google Shape;7;p1"/>
          <p:cNvSpPr txBox="1"/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/>
        </p:txBody>
      </p:sp>
      <p:sp>
        <p:nvSpPr>
          <p:cNvPr id="8" name="Google Shape;8;p1"/>
          <p:cNvSpPr txBox="1"/>
          <p:nvPr>
            <p:ph type="body" idx="1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oogle Shape;58;p14"/>
          <p:cNvGrpSpPr/>
          <p:nvPr/>
        </p:nvGrpSpPr>
        <p:grpSpPr>
          <a:xfrm>
            <a:off x="-1800" y="0"/>
            <a:ext cx="10082160" cy="5670720"/>
            <a:chOff x="-1800" y="0"/>
            <a:chExt cx="10082160" cy="5670720"/>
          </a:xfrm>
        </p:grpSpPr>
        <p:pic>
          <p:nvPicPr>
            <p:cNvPr id="59" name="Google Shape;59;p14"/>
            <p:cNvPicPr preferRelativeResize="0"/>
            <p:nvPr/>
          </p:nvPicPr>
          <p:blipFill rotWithShape="1">
            <a:blip r:embed="rId13"/>
            <a:srcRect/>
            <a:stretch>
              <a:fillRect/>
            </a:stretch>
          </p:blipFill>
          <p:spPr>
            <a:xfrm>
              <a:off x="-1800" y="0"/>
              <a:ext cx="10082160" cy="56707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" name="Google Shape;60;p14"/>
            <p:cNvPicPr preferRelativeResize="0"/>
            <p:nvPr/>
          </p:nvPicPr>
          <p:blipFill rotWithShape="1">
            <a:blip r:embed="rId13"/>
            <a:srcRect t="66085" r="17857" b="2240"/>
            <a:stretch>
              <a:fillRect/>
            </a:stretch>
          </p:blipFill>
          <p:spPr>
            <a:xfrm>
              <a:off x="0" y="0"/>
              <a:ext cx="8281440" cy="1794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" name="Google Shape;61;p14"/>
            <p:cNvPicPr preferRelativeResize="0"/>
            <p:nvPr/>
          </p:nvPicPr>
          <p:blipFill rotWithShape="1">
            <a:blip r:embed="rId13"/>
            <a:srcRect t="66085" r="17857" b="2240"/>
            <a:stretch>
              <a:fillRect/>
            </a:stretch>
          </p:blipFill>
          <p:spPr>
            <a:xfrm>
              <a:off x="0" y="1962000"/>
              <a:ext cx="8281440" cy="1794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" name="Google Shape;62;p14"/>
            <p:cNvPicPr preferRelativeResize="0"/>
            <p:nvPr/>
          </p:nvPicPr>
          <p:blipFill rotWithShape="1">
            <a:blip r:embed="rId13"/>
            <a:srcRect b="82975"/>
            <a:stretch>
              <a:fillRect/>
            </a:stretch>
          </p:blipFill>
          <p:spPr>
            <a:xfrm>
              <a:off x="-1800" y="0"/>
              <a:ext cx="10082160" cy="964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3" name="Google Shape;63;p14"/>
            <p:cNvPicPr preferRelativeResize="0"/>
            <p:nvPr/>
          </p:nvPicPr>
          <p:blipFill rotWithShape="1">
            <a:blip r:embed="rId13"/>
            <a:srcRect l="5538" t="71164" r="82859" b="20358"/>
            <a:stretch>
              <a:fillRect/>
            </a:stretch>
          </p:blipFill>
          <p:spPr>
            <a:xfrm>
              <a:off x="558720" y="288360"/>
              <a:ext cx="1168200" cy="47952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4" name="Google Shape;64;p14"/>
          <p:cNvSpPr/>
          <p:nvPr/>
        </p:nvSpPr>
        <p:spPr>
          <a:xfrm>
            <a:off x="8388000" y="5369040"/>
            <a:ext cx="1527840" cy="267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 panose="020B0604020202020204"/>
              <a:buNone/>
            </a:pPr>
            <a:fld id="{00000000-1234-1234-1234-123412341234}" type="slidenum">
              <a:rPr lang="pt-BR" sz="12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</a:fld>
            <a:endParaRPr sz="1200" b="0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65" name="Google Shape;65;p14"/>
          <p:cNvSpPr txBox="1"/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/>
        </p:txBody>
      </p:sp>
      <p:sp>
        <p:nvSpPr>
          <p:cNvPr id="66" name="Google Shape;66;p14"/>
          <p:cNvSpPr txBox="1"/>
          <p:nvPr>
            <p:ph type="body" idx="1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13.xml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27"/>
          <p:cNvPicPr preferRelativeResize="0"/>
          <p:nvPr/>
        </p:nvPicPr>
        <p:blipFill rotWithShape="1">
          <a:blip r:embed="rId1"/>
          <a:srcRect l="14436" t="27318" r="21329" b="8354"/>
          <a:stretch>
            <a:fillRect/>
          </a:stretch>
        </p:blipFill>
        <p:spPr>
          <a:xfrm>
            <a:off x="0" y="0"/>
            <a:ext cx="10070280" cy="5668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7"/>
          <p:cNvPicPr preferRelativeResize="0"/>
          <p:nvPr/>
        </p:nvPicPr>
        <p:blipFill rotWithShape="1">
          <a:blip r:embed="rId2"/>
          <a:srcRect l="1661" t="9905" r="1180" b="12052"/>
          <a:stretch>
            <a:fillRect/>
          </a:stretch>
        </p:blipFill>
        <p:spPr>
          <a:xfrm>
            <a:off x="1585440" y="2329920"/>
            <a:ext cx="968400" cy="5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6"/>
          <p:cNvSpPr/>
          <p:nvPr/>
        </p:nvSpPr>
        <p:spPr>
          <a:xfrm>
            <a:off x="264975" y="292779"/>
            <a:ext cx="1700400" cy="51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 panose="020B0604020202020204"/>
              <a:buNone/>
            </a:pPr>
            <a:r>
              <a:rPr lang="pt-BR" b="1">
                <a:solidFill>
                  <a:srgbClr val="FFFFFF"/>
                </a:solidFill>
              </a:rPr>
              <a:t>DIAGRAMA LÓGICO</a:t>
            </a:r>
            <a:endParaRPr sz="1400" b="0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75" name="Google Shape;175;p36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609600" y="881079"/>
            <a:ext cx="8108213" cy="45608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7"/>
          <p:cNvSpPr/>
          <p:nvPr/>
        </p:nvSpPr>
        <p:spPr>
          <a:xfrm>
            <a:off x="264975" y="292779"/>
            <a:ext cx="1700400" cy="51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 panose="020B0604020202020204"/>
              <a:buNone/>
            </a:pPr>
            <a:r>
              <a:rPr lang="pt-BR" b="1">
                <a:solidFill>
                  <a:srgbClr val="FFFFFF"/>
                </a:solidFill>
              </a:rPr>
              <a:t>DIAGRAMA RELACIONAL</a:t>
            </a:r>
            <a:endParaRPr sz="1400" b="0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81" name="Google Shape;181;p37"/>
          <p:cNvPicPr preferRelativeResize="0"/>
          <p:nvPr/>
        </p:nvPicPr>
        <p:blipFill rotWithShape="1">
          <a:blip r:embed="rId1"/>
          <a:srcRect l="20197" t="7188" b="6410"/>
          <a:stretch>
            <a:fillRect/>
          </a:stretch>
        </p:blipFill>
        <p:spPr>
          <a:xfrm>
            <a:off x="922853" y="882275"/>
            <a:ext cx="7478918" cy="4561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8"/>
          <p:cNvSpPr/>
          <p:nvPr/>
        </p:nvSpPr>
        <p:spPr>
          <a:xfrm>
            <a:off x="264975" y="292779"/>
            <a:ext cx="1700400" cy="51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 panose="020B0604020202020204"/>
              <a:buNone/>
            </a:pPr>
            <a:r>
              <a:rPr lang="pt-BR" b="1">
                <a:solidFill>
                  <a:srgbClr val="FFFFFF"/>
                </a:solidFill>
              </a:rPr>
              <a:t>MODELO FRONTEND</a:t>
            </a:r>
            <a:endParaRPr sz="1400" b="0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87" name="Google Shape;187;p38"/>
          <p:cNvPicPr preferRelativeResize="0"/>
          <p:nvPr/>
        </p:nvPicPr>
        <p:blipFill rotWithShape="1">
          <a:blip r:embed="rId1"/>
          <a:srcRect l="15279" t="13159" r="11191" b="3179"/>
          <a:stretch>
            <a:fillRect/>
          </a:stretch>
        </p:blipFill>
        <p:spPr>
          <a:xfrm>
            <a:off x="324974" y="867799"/>
            <a:ext cx="3338650" cy="215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38"/>
          <p:cNvPicPr preferRelativeResize="0"/>
          <p:nvPr/>
        </p:nvPicPr>
        <p:blipFill rotWithShape="1">
          <a:blip r:embed="rId2"/>
          <a:srcRect l="14988" t="12978" r="11611" b="3177"/>
          <a:stretch>
            <a:fillRect/>
          </a:stretch>
        </p:blipFill>
        <p:spPr>
          <a:xfrm>
            <a:off x="5006575" y="867799"/>
            <a:ext cx="3478651" cy="223519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9" name="Google Shape;189;p38"/>
          <p:cNvCxnSpPr/>
          <p:nvPr/>
        </p:nvCxnSpPr>
        <p:spPr>
          <a:xfrm rot="10800000" flipH="1">
            <a:off x="3922000" y="2069575"/>
            <a:ext cx="867300" cy="138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90" name="Google Shape;190;p38"/>
          <p:cNvPicPr preferRelativeResize="0"/>
          <p:nvPr/>
        </p:nvPicPr>
        <p:blipFill rotWithShape="1">
          <a:blip r:embed="rId3"/>
          <a:srcRect l="14446" t="7893" r="10585" b="2708"/>
          <a:stretch>
            <a:fillRect/>
          </a:stretch>
        </p:blipFill>
        <p:spPr>
          <a:xfrm>
            <a:off x="2413225" y="3245100"/>
            <a:ext cx="3275899" cy="21972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1" name="Google Shape;191;p38"/>
          <p:cNvCxnSpPr/>
          <p:nvPr/>
        </p:nvCxnSpPr>
        <p:spPr>
          <a:xfrm flipH="1">
            <a:off x="5933725" y="3355825"/>
            <a:ext cx="604500" cy="6516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9"/>
          <p:cNvSpPr/>
          <p:nvPr/>
        </p:nvSpPr>
        <p:spPr>
          <a:xfrm>
            <a:off x="277200" y="405720"/>
            <a:ext cx="1700400" cy="2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 panose="020B0604020202020204"/>
              <a:buNone/>
            </a:pPr>
            <a:r>
              <a:rPr lang="pt-BR" sz="1200" b="1">
                <a:solidFill>
                  <a:srgbClr val="FFFFFF"/>
                </a:solidFill>
              </a:rPr>
              <a:t>ANEXOS</a:t>
            </a:r>
            <a:endParaRPr sz="1200" b="0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97" name="Google Shape;197;p39"/>
          <p:cNvSpPr/>
          <p:nvPr/>
        </p:nvSpPr>
        <p:spPr>
          <a:xfrm>
            <a:off x="180000" y="828000"/>
            <a:ext cx="8619000" cy="425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504190" marR="0" lvl="0" indent="-762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oto Sans Symbols"/>
              <a:buChar char="⮚"/>
            </a:pPr>
            <a:r>
              <a:rPr lang="pt-BR" sz="1200">
                <a:solidFill>
                  <a:schemeClr val="lt1"/>
                </a:solidFill>
              </a:rPr>
              <a:t> </a:t>
            </a:r>
            <a:r>
              <a:rPr lang="pt-BR" sz="1200">
                <a:solidFill>
                  <a:schemeClr val="lt1"/>
                </a:solidFill>
              </a:rPr>
              <a:t>JKMT_Challenge_BRQ_DataModeler.zip;</a:t>
            </a:r>
            <a:endParaRPr sz="1200" b="0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504190" marR="0" lvl="0" indent="-762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⮚"/>
            </a:pPr>
            <a:r>
              <a:rPr lang="pt-BR" sz="1200">
                <a:solidFill>
                  <a:srgbClr val="FFFFFF"/>
                </a:solidFill>
              </a:rPr>
              <a:t> JKMT_Challenge_BRQ_Diagrama_Logico.pdf;</a:t>
            </a:r>
            <a:endParaRPr sz="1200">
              <a:solidFill>
                <a:srgbClr val="FFFFFF"/>
              </a:solidFill>
            </a:endParaRPr>
          </a:p>
          <a:p>
            <a:pPr marL="504190" marR="0" lvl="0" indent="-762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⮚"/>
            </a:pPr>
            <a:r>
              <a:rPr lang="pt-BR" sz="1200">
                <a:solidFill>
                  <a:srgbClr val="FFFFFF"/>
                </a:solidFill>
              </a:rPr>
              <a:t> JKMT_Challenge_BRQ_Diagrama_Relacional.pdf;</a:t>
            </a:r>
            <a:endParaRPr sz="1200">
              <a:solidFill>
                <a:srgbClr val="FFFFFF"/>
              </a:solidFill>
            </a:endParaRPr>
          </a:p>
          <a:p>
            <a:pPr marL="504190" marR="0" lvl="0" indent="-762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⮚"/>
            </a:pPr>
            <a:r>
              <a:rPr lang="pt-BR" sz="1200">
                <a:solidFill>
                  <a:srgbClr val="FFFFFF"/>
                </a:solidFill>
              </a:rPr>
              <a:t> JKMT_Challenge_BRQ_Diagrama_Classe.asta;</a:t>
            </a:r>
            <a:endParaRPr sz="1200">
              <a:solidFill>
                <a:srgbClr val="FFFFFF"/>
              </a:solidFill>
            </a:endParaRPr>
          </a:p>
          <a:p>
            <a:pPr marL="504190" marR="0" lvl="0" indent="-762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⮚"/>
            </a:pPr>
            <a:r>
              <a:rPr lang="pt-BR" sz="1200">
                <a:solidFill>
                  <a:srgbClr val="FFFFFF"/>
                </a:solidFill>
              </a:rPr>
              <a:t>JKMT_Challenge_BRQ_FrontEnd.</a:t>
            </a:r>
            <a:endParaRPr sz="1200">
              <a:solidFill>
                <a:srgbClr val="FFFFFF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 panose="020B0604020202020204"/>
              <a:buNone/>
            </a:pPr>
            <a:endParaRPr sz="1200" b="0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40"/>
          <p:cNvPicPr preferRelativeResize="0"/>
          <p:nvPr/>
        </p:nvPicPr>
        <p:blipFill rotWithShape="1">
          <a:blip r:embed="rId1"/>
          <a:srcRect l="15556" t="13871" r="1591" b="3222"/>
          <a:stretch>
            <a:fillRect/>
          </a:stretch>
        </p:blipFill>
        <p:spPr>
          <a:xfrm>
            <a:off x="0" y="0"/>
            <a:ext cx="10080360" cy="567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40"/>
          <p:cNvSpPr/>
          <p:nvPr/>
        </p:nvSpPr>
        <p:spPr>
          <a:xfrm>
            <a:off x="1163520" y="522360"/>
            <a:ext cx="7753320" cy="46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8AFBD"/>
              </a:buClr>
              <a:buSzPts val="8000"/>
              <a:buFont typeface="Arial" panose="020B0604020202020204"/>
              <a:buNone/>
            </a:pPr>
            <a:r>
              <a:rPr lang="pt-BR" sz="8000" b="1" i="0" u="none" strike="noStrike" cap="none">
                <a:solidFill>
                  <a:srgbClr val="A8AFBD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GRUPO </a:t>
            </a:r>
            <a:r>
              <a:rPr lang="pt-BR" sz="8000" b="1">
                <a:solidFill>
                  <a:srgbClr val="A8AFBD"/>
                </a:solidFill>
              </a:rPr>
              <a:t>JKMT</a:t>
            </a:r>
            <a:endParaRPr sz="8000" b="0" i="0" u="none" strike="noStrike" cap="none"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Font typeface="Arial" panose="020B0604020202020204"/>
              <a:buNone/>
            </a:pPr>
            <a:endParaRPr sz="8000" b="0" i="0" u="none" strike="noStrike" cap="none"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Font typeface="Arial" panose="020B0604020202020204"/>
              <a:buNone/>
            </a:pPr>
            <a:endParaRPr sz="8000" b="0" i="0" u="none" strike="noStrike" cap="none"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8AFBD"/>
              </a:buClr>
              <a:buSzPts val="8000"/>
              <a:buFont typeface="Arial" panose="020B0604020202020204"/>
              <a:buNone/>
            </a:pPr>
            <a:r>
              <a:rPr lang="pt-BR" sz="8000" b="1" i="0" u="none" strike="noStrike" cap="none">
                <a:solidFill>
                  <a:srgbClr val="A8AFBD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OBRIGADO</a:t>
            </a:r>
            <a:endParaRPr sz="8000" b="0" i="0" u="none" strike="noStrike" cap="none"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8"/>
          <p:cNvSpPr/>
          <p:nvPr/>
        </p:nvSpPr>
        <p:spPr>
          <a:xfrm>
            <a:off x="277200" y="405720"/>
            <a:ext cx="1700280" cy="2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 panose="020B0604020202020204"/>
              <a:buNone/>
            </a:pPr>
            <a:r>
              <a:rPr lang="pt-BR" sz="1200" b="1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ÍNDICE</a:t>
            </a:r>
            <a:endParaRPr sz="1200" b="0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27" name="Google Shape;127;p28"/>
          <p:cNvSpPr/>
          <p:nvPr/>
        </p:nvSpPr>
        <p:spPr>
          <a:xfrm>
            <a:off x="180000" y="828000"/>
            <a:ext cx="8619120" cy="4254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 panose="020B0604020202020204"/>
              <a:buNone/>
            </a:pPr>
            <a:r>
              <a:rPr lang="pt-BR" sz="12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02 – Índice</a:t>
            </a:r>
            <a:endParaRPr sz="1200" b="0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 panose="020B0604020202020204"/>
              <a:buNone/>
            </a:pPr>
            <a:r>
              <a:rPr lang="pt-BR" sz="12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03 – Funcionalidades</a:t>
            </a:r>
            <a:endParaRPr sz="1200" b="0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 panose="020B0604020202020204"/>
              <a:buNone/>
            </a:pPr>
            <a:r>
              <a:rPr lang="pt-BR" sz="12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04 – Insight 1 </a:t>
            </a:r>
            <a:endParaRPr sz="1200" b="0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 panose="020B0604020202020204"/>
              <a:buNone/>
            </a:pPr>
            <a:r>
              <a:rPr lang="pt-BR" sz="12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06 – Insight 2</a:t>
            </a:r>
            <a:endParaRPr sz="1200" b="0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 panose="020B0604020202020204"/>
              <a:buNone/>
            </a:pPr>
            <a:r>
              <a:rPr lang="pt-BR" sz="12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07 – Insight 3</a:t>
            </a:r>
            <a:endParaRPr sz="1200" b="0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 panose="020B0604020202020204"/>
              <a:buNone/>
            </a:pPr>
            <a:r>
              <a:rPr lang="pt-BR" sz="1200">
                <a:solidFill>
                  <a:srgbClr val="FFFFFF"/>
                </a:solidFill>
              </a:rPr>
              <a:t>08</a:t>
            </a:r>
            <a:r>
              <a:rPr lang="pt-BR" sz="1200">
                <a:solidFill>
                  <a:schemeClr val="lt1"/>
                </a:solidFill>
              </a:rPr>
              <a:t> – </a:t>
            </a:r>
            <a:r>
              <a:rPr lang="pt-BR" sz="1200">
                <a:solidFill>
                  <a:srgbClr val="FFFFFF"/>
                </a:solidFill>
              </a:rPr>
              <a:t>Diagrama de Classe</a:t>
            </a:r>
            <a:endParaRPr sz="120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 panose="020B0604020202020204"/>
              <a:buNone/>
            </a:pPr>
            <a:r>
              <a:rPr lang="pt-BR" sz="1200">
                <a:solidFill>
                  <a:schemeClr val="lt1"/>
                </a:solidFill>
              </a:rPr>
              <a:t>10</a:t>
            </a:r>
            <a:r>
              <a:rPr lang="pt-BR" sz="1200">
                <a:solidFill>
                  <a:schemeClr val="lt1"/>
                </a:solidFill>
              </a:rPr>
              <a:t> – Diagrama Lógico</a:t>
            </a:r>
            <a:endParaRPr sz="12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 panose="020B0604020202020204"/>
              <a:buNone/>
            </a:pPr>
            <a:r>
              <a:rPr lang="pt-BR" sz="1200">
                <a:solidFill>
                  <a:schemeClr val="lt1"/>
                </a:solidFill>
              </a:rPr>
              <a:t>11 – Diagrama Relacional</a:t>
            </a:r>
            <a:endParaRPr sz="1200">
              <a:solidFill>
                <a:schemeClr val="lt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 panose="020B0604020202020204"/>
              <a:buNone/>
            </a:pPr>
            <a:r>
              <a:rPr lang="pt-BR" sz="1200">
                <a:solidFill>
                  <a:srgbClr val="FFFFFF"/>
                </a:solidFill>
              </a:rPr>
              <a:t>12</a:t>
            </a:r>
            <a:r>
              <a:rPr lang="pt-BR" sz="12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– Modelo Frond</a:t>
            </a:r>
            <a:r>
              <a:rPr lang="pt-BR" sz="1200">
                <a:solidFill>
                  <a:srgbClr val="FFFFFF"/>
                </a:solidFill>
              </a:rPr>
              <a:t>E</a:t>
            </a:r>
            <a:r>
              <a:rPr lang="pt-BR" sz="12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nd</a:t>
            </a:r>
            <a:endParaRPr sz="1200" b="0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 panose="020B0604020202020204"/>
              <a:buNone/>
            </a:pPr>
            <a:r>
              <a:rPr lang="pt-BR" sz="1200">
                <a:solidFill>
                  <a:schemeClr val="lt1"/>
                </a:solidFill>
              </a:rPr>
              <a:t>13 – Anexos</a:t>
            </a:r>
            <a:endParaRPr sz="12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9"/>
          <p:cNvSpPr/>
          <p:nvPr/>
        </p:nvSpPr>
        <p:spPr>
          <a:xfrm>
            <a:off x="277200" y="405720"/>
            <a:ext cx="1700280" cy="2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 panose="020B0604020202020204"/>
              <a:buNone/>
            </a:pPr>
            <a:r>
              <a:rPr lang="pt-BR" sz="1200" b="1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FUNCIONALIDADES</a:t>
            </a:r>
            <a:endParaRPr sz="1200" b="0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33" name="Google Shape;133;p29"/>
          <p:cNvSpPr/>
          <p:nvPr/>
        </p:nvSpPr>
        <p:spPr>
          <a:xfrm>
            <a:off x="180000" y="828000"/>
            <a:ext cx="8619120" cy="4254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 panose="020B0604020202020204"/>
              <a:buNone/>
            </a:pPr>
            <a:r>
              <a:rPr lang="pt-BR" sz="1200" b="1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ABRIR O PORTÃO E ACENDER A LUZ DA GARAGEM</a:t>
            </a:r>
            <a:endParaRPr sz="1200" b="0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252095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 panose="020B0604020202020204"/>
              <a:buNone/>
            </a:pPr>
            <a:endParaRPr sz="1200" b="0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252095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 panose="020B0604020202020204"/>
              <a:buNone/>
            </a:pPr>
            <a:r>
              <a:rPr lang="pt-BR" sz="12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O sistema irá monitorar as localizações:</a:t>
            </a:r>
            <a:endParaRPr sz="1200" b="0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252095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 panose="020B0604020202020204"/>
              <a:buNone/>
            </a:pPr>
            <a:endParaRPr sz="1200" b="0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504190" marR="0" lvl="0" indent="-762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oto Sans Symbols"/>
              <a:buChar char="⮚"/>
            </a:pPr>
            <a:r>
              <a:rPr lang="pt-BR" sz="12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Residência;</a:t>
            </a:r>
            <a:endParaRPr sz="1200" b="0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504190" marR="0" lvl="0" indent="-762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oto Sans Symbols"/>
              <a:buChar char="⮚"/>
            </a:pPr>
            <a:r>
              <a:rPr lang="pt-BR" sz="12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Veículo;</a:t>
            </a:r>
            <a:endParaRPr sz="1200" b="0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504190" marR="0" lvl="0" indent="-762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oto Sans Symbols"/>
              <a:buChar char="⮚"/>
            </a:pPr>
            <a:r>
              <a:rPr lang="pt-BR" sz="12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Usuário.</a:t>
            </a:r>
            <a:endParaRPr sz="1200" b="0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252095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 panose="020B0604020202020204"/>
              <a:buNone/>
            </a:pPr>
            <a:endParaRPr sz="1200" b="0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252095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 panose="020B0604020202020204"/>
              <a:buNone/>
            </a:pPr>
            <a:r>
              <a:rPr lang="pt-BR" sz="12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Quando a localização do veículo estiver em um raio de 2km da localização da residência, a aplicação irá exibir as câmeras, e o usuário deverá tomar duas ações:</a:t>
            </a:r>
            <a:endParaRPr sz="1200" b="0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252095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 panose="020B0604020202020204"/>
              <a:buNone/>
            </a:pPr>
            <a:endParaRPr sz="1200" b="0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504190" marR="0" lvl="0" indent="-762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oto Sans Symbols"/>
              <a:buChar char="⮚"/>
            </a:pPr>
            <a:r>
              <a:rPr lang="pt-BR" sz="12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OK</a:t>
            </a:r>
            <a:r>
              <a:rPr lang="pt-BR" sz="1200">
                <a:solidFill>
                  <a:srgbClr val="FFFFFF"/>
                </a:solidFill>
              </a:rPr>
              <a:t>:</a:t>
            </a:r>
            <a:endParaRPr sz="1200" b="0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50419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oto Sans Symbols"/>
              <a:buNone/>
            </a:pPr>
            <a:endParaRPr sz="1200" b="0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720090" marR="0" lvl="0" indent="-762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oto Sans Symbols"/>
              <a:buAutoNum type="arabicPeriod"/>
            </a:pPr>
            <a:r>
              <a:rPr lang="pt-BR" sz="12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O sistema continuará exibindo as câmeras;</a:t>
            </a:r>
            <a:endParaRPr sz="1200" b="0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720090" marR="0" lvl="0" indent="-762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oto Sans Symbols"/>
              <a:buAutoNum type="arabicPeriod"/>
            </a:pPr>
            <a:r>
              <a:rPr lang="pt-BR" sz="12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Veículo num raio menor que 500m o sistema acende as luzes da garagem;</a:t>
            </a:r>
            <a:endParaRPr sz="1200" b="0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720090" marR="0" lvl="0" indent="-762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oto Sans Symbols"/>
              <a:buAutoNum type="arabicPeriod"/>
            </a:pPr>
            <a:r>
              <a:rPr lang="pt-BR" sz="12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Veículo num raio menor que 20m o sistema abre o portão;</a:t>
            </a:r>
            <a:endParaRPr sz="1200" b="0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720090" marR="0" lvl="0" indent="-762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oto Sans Symbols"/>
              <a:buAutoNum type="arabicPeriod"/>
            </a:pPr>
            <a:r>
              <a:rPr lang="pt-BR" sz="12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Quando o </a:t>
            </a:r>
            <a:r>
              <a:rPr lang="pt-BR" sz="1200">
                <a:solidFill>
                  <a:srgbClr val="FFFFFF"/>
                </a:solidFill>
              </a:rPr>
              <a:t>veículo</a:t>
            </a:r>
            <a:r>
              <a:rPr lang="pt-BR" sz="12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passar pelos sensores 1 e 2, nesta ordem, o sistema irá fechar o portão.  </a:t>
            </a:r>
            <a:endParaRPr sz="1200" b="0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50419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oto Sans Symbols"/>
              <a:buNone/>
            </a:pPr>
            <a:endParaRPr sz="1200" b="0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504190" marR="0" lvl="0" indent="-762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oto Sans Symbols"/>
              <a:buChar char="⮚"/>
            </a:pPr>
            <a:r>
              <a:rPr lang="pt-BR" sz="12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Emergência</a:t>
            </a:r>
            <a:r>
              <a:rPr lang="pt-BR" sz="1200">
                <a:solidFill>
                  <a:srgbClr val="FFFFFF"/>
                </a:solidFill>
              </a:rPr>
              <a:t>:</a:t>
            </a:r>
            <a:endParaRPr sz="1200">
              <a:solidFill>
                <a:srgbClr val="FFFFFF"/>
              </a:solidFill>
            </a:endParaRPr>
          </a:p>
          <a:p>
            <a:pPr marL="45720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FFFFF"/>
              </a:solidFill>
            </a:endParaRPr>
          </a:p>
          <a:p>
            <a:pPr marL="720090" marR="0" lvl="0" indent="-762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 panose="020B0604020202020204"/>
              <a:buAutoNum type="arabicPeriod"/>
            </a:pPr>
            <a:r>
              <a:rPr lang="pt-BR" sz="12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O sistema continuará exibindo as câmeras;</a:t>
            </a:r>
            <a:endParaRPr sz="1200" b="0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720090" marR="0" lvl="0" indent="-762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 panose="020B0604020202020204"/>
              <a:buAutoNum type="arabicPeriod"/>
            </a:pPr>
            <a:r>
              <a:rPr lang="pt-BR" sz="12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O sistema irá acender as luzes da garagem;</a:t>
            </a:r>
            <a:endParaRPr sz="1200" b="0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720090" marR="0" lvl="0" indent="-762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 panose="020B0604020202020204"/>
              <a:buAutoNum type="arabicPeriod"/>
            </a:pPr>
            <a:r>
              <a:rPr lang="pt-BR" sz="12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O sistema irá bloquear a abertura automática do portão; </a:t>
            </a:r>
            <a:endParaRPr sz="1200" b="0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720090" marR="0" lvl="0" indent="-762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 panose="020B0604020202020204"/>
              <a:buAutoNum type="arabicPeriod"/>
            </a:pPr>
            <a:r>
              <a:rPr lang="pt-BR" sz="12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O sistema irá notificar automaticamente a central de monitoramento e segurança;</a:t>
            </a:r>
            <a:endParaRPr sz="1200" b="0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720090" marR="0" lvl="0" indent="-762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 panose="020B0604020202020204"/>
              <a:buAutoNum type="arabicPeriod"/>
            </a:pPr>
            <a:r>
              <a:rPr lang="pt-BR" sz="12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Será exibido na tela a opção de ligar para a </a:t>
            </a:r>
            <a:r>
              <a:rPr lang="pt-BR" sz="1200">
                <a:solidFill>
                  <a:srgbClr val="FFFFFF"/>
                </a:solidFill>
              </a:rPr>
              <a:t>polícia.</a:t>
            </a:r>
            <a:endParaRPr sz="1200" b="0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 panose="020B0604020202020204"/>
              <a:buNone/>
            </a:pPr>
            <a:endParaRPr sz="1200" b="0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 panose="020B0604020202020204"/>
              <a:buNone/>
            </a:pPr>
            <a:endParaRPr sz="1200" b="0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 panose="020B0604020202020204"/>
              <a:buNone/>
            </a:pPr>
            <a:endParaRPr sz="1200" b="0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 panose="020B0604020202020204"/>
              <a:buNone/>
            </a:pPr>
            <a:endParaRPr sz="1200" b="0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30"/>
          <p:cNvSpPr/>
          <p:nvPr/>
        </p:nvSpPr>
        <p:spPr>
          <a:xfrm>
            <a:off x="277200" y="405720"/>
            <a:ext cx="1700280" cy="2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 panose="020B0604020202020204"/>
              <a:buNone/>
            </a:pPr>
            <a:r>
              <a:rPr lang="pt-BR" sz="1400" b="1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INSIGHT 1</a:t>
            </a:r>
            <a:endParaRPr sz="1400" b="0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39" name="Google Shape;139;p30"/>
          <p:cNvSpPr/>
          <p:nvPr/>
        </p:nvSpPr>
        <p:spPr>
          <a:xfrm>
            <a:off x="180000" y="828000"/>
            <a:ext cx="8619120" cy="4254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 panose="020B0604020202020204"/>
              <a:buNone/>
            </a:pPr>
            <a:r>
              <a:rPr lang="pt-BR" sz="1200" b="1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APRENDER A ROTINA DE CADA USUÁRIO</a:t>
            </a:r>
            <a:endParaRPr sz="1200" b="0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 panose="020B0604020202020204"/>
              <a:buNone/>
            </a:pPr>
            <a:endParaRPr sz="1200" b="0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252095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 panose="020B0604020202020204"/>
              <a:buNone/>
            </a:pPr>
            <a:r>
              <a:rPr lang="pt-BR" sz="12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Visando o aumento da segurança e do conforto de cada usuário, com o auxilio de uma </a:t>
            </a:r>
            <a:r>
              <a:rPr lang="pt-BR" sz="1200" b="1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aplicação de inteligencia </a:t>
            </a:r>
            <a:r>
              <a:rPr lang="pt-BR" sz="12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artificial, a aplicação irá monitorar e registrar e exibir os seguintes recursos ao banco de dados:</a:t>
            </a:r>
            <a:endParaRPr sz="1200" b="0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252095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 panose="020B0604020202020204"/>
              <a:buNone/>
            </a:pPr>
            <a:endParaRPr sz="1200" b="0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252095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 panose="020B0604020202020204"/>
              <a:buNone/>
            </a:pPr>
            <a:r>
              <a:rPr lang="pt-BR" sz="12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Recursos:</a:t>
            </a:r>
            <a:endParaRPr sz="1200" b="0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252095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 panose="020B0604020202020204"/>
              <a:buNone/>
            </a:pPr>
            <a:endParaRPr sz="1200" b="0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504190" marR="0" lvl="0" indent="-762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oto Sans Symbols"/>
              <a:buChar char="⮚"/>
            </a:pPr>
            <a:r>
              <a:rPr lang="pt-BR" sz="12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Monitorar as localização do Usuário;</a:t>
            </a:r>
            <a:endParaRPr sz="1200" b="0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504190" marR="0" lvl="0" indent="-762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oto Sans Symbols"/>
              <a:buChar char="⮚"/>
            </a:pPr>
            <a:r>
              <a:rPr lang="pt-BR" sz="12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Monitorar as localização do Veículo;</a:t>
            </a:r>
            <a:endParaRPr sz="1200" b="0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504190" marR="0" lvl="0" indent="-762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oto Sans Symbols"/>
              <a:buChar char="⮚"/>
            </a:pPr>
            <a:r>
              <a:rPr lang="pt-BR" sz="12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Integrar todo sistema de sensores da residência à aplicação;</a:t>
            </a:r>
            <a:endParaRPr sz="1200" b="0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504190" marR="0" lvl="0" indent="-762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oto Sans Symbols"/>
              <a:buChar char="⮚"/>
            </a:pPr>
            <a:r>
              <a:rPr lang="pt-BR" sz="12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Integrar todo sistema de fechaduras eletrônicas da residência à aplicação;</a:t>
            </a:r>
            <a:endParaRPr sz="1200" b="0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504190" marR="0" lvl="0" indent="-762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oto Sans Symbols"/>
              <a:buChar char="⮚"/>
            </a:pPr>
            <a:r>
              <a:rPr lang="pt-BR" sz="12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Integrar todo sistema de iluminação da residência à aplicação;</a:t>
            </a:r>
            <a:endParaRPr sz="1200" b="0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504190" marR="0" lvl="0" indent="-762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oto Sans Symbols"/>
              <a:buChar char="⮚"/>
            </a:pPr>
            <a:r>
              <a:rPr lang="pt-BR" sz="12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Integrar todo sistema de aparelhos da residência (ar condicionado, ventiladores, persianas eletrônicas, entre outros).</a:t>
            </a:r>
            <a:endParaRPr sz="1200" b="0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252095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 panose="020B0604020202020204"/>
              <a:buNone/>
            </a:pPr>
            <a:endParaRPr sz="1200" b="0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252095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 panose="020B0604020202020204"/>
              <a:buNone/>
            </a:pPr>
            <a:endParaRPr sz="1200" b="0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 panose="020B0604020202020204"/>
              <a:buNone/>
            </a:pPr>
            <a:endParaRPr sz="1200" b="0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 panose="020B0604020202020204"/>
              <a:buNone/>
            </a:pPr>
            <a:endParaRPr sz="1200" b="0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 panose="020B0604020202020204"/>
              <a:buNone/>
            </a:pPr>
            <a:endParaRPr sz="1200" b="0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 panose="020B0604020202020204"/>
              <a:buNone/>
            </a:pPr>
            <a:endParaRPr sz="1200" b="0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1"/>
          <p:cNvSpPr/>
          <p:nvPr/>
        </p:nvSpPr>
        <p:spPr>
          <a:xfrm>
            <a:off x="277200" y="405720"/>
            <a:ext cx="1700280" cy="2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 panose="020B0604020202020204"/>
              <a:buNone/>
            </a:pPr>
            <a:r>
              <a:rPr lang="pt-BR" sz="1400" b="1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INSIGHT 1</a:t>
            </a:r>
            <a:endParaRPr sz="1400" b="0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45" name="Google Shape;145;p31"/>
          <p:cNvSpPr/>
          <p:nvPr/>
        </p:nvSpPr>
        <p:spPr>
          <a:xfrm>
            <a:off x="180000" y="828000"/>
            <a:ext cx="8619120" cy="4254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 panose="020B0604020202020204"/>
              <a:buNone/>
            </a:pPr>
            <a:r>
              <a:rPr lang="pt-BR" sz="1200" b="1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APRENDER A ROTINA DE CADA USUÁRIO</a:t>
            </a:r>
            <a:endParaRPr sz="1200" b="0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252095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 panose="020B0604020202020204"/>
              <a:buNone/>
            </a:pPr>
            <a:endParaRPr sz="1200" b="0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252095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 panose="020B0604020202020204"/>
              <a:buNone/>
            </a:pPr>
            <a:r>
              <a:rPr lang="pt-BR" sz="12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Funcionalidades:</a:t>
            </a:r>
            <a:endParaRPr sz="1200" b="0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252095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 panose="020B0604020202020204"/>
              <a:buNone/>
            </a:pPr>
            <a:endParaRPr sz="1200" b="0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504190" marR="0" lvl="0" indent="-762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oto Sans Symbols"/>
              <a:buChar char="⮚"/>
            </a:pPr>
            <a:r>
              <a:rPr lang="pt-BR" sz="12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O sistema irá registrar em um banco de dados as seguintes informações:</a:t>
            </a:r>
            <a:endParaRPr sz="1200" b="0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50419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oto Sans Symbols"/>
              <a:buNone/>
            </a:pPr>
            <a:endParaRPr sz="1200" b="0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720090" marR="0" lvl="0" indent="-762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 panose="020B0604020202020204"/>
              <a:buAutoNum type="arabicPeriod"/>
            </a:pPr>
            <a:r>
              <a:rPr lang="pt-BR" sz="12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Localização do Usuário;</a:t>
            </a:r>
            <a:endParaRPr sz="1200" b="0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720090" marR="0" lvl="0" indent="-762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 panose="020B0604020202020204"/>
              <a:buAutoNum type="arabicPeriod"/>
            </a:pPr>
            <a:r>
              <a:rPr lang="pt-BR" sz="12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Data e Hora do registro de cada usuário em cada câmera;</a:t>
            </a:r>
            <a:endParaRPr sz="1200" b="0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720090" marR="0" lvl="0" indent="-762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 panose="020B0604020202020204"/>
              <a:buAutoNum type="arabicPeriod"/>
            </a:pPr>
            <a:r>
              <a:rPr lang="pt-BR" sz="12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Data e Hora do acionamento de cada sensor;</a:t>
            </a:r>
            <a:endParaRPr sz="1200" b="0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720090" marR="0" lvl="0" indent="-762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 panose="020B0604020202020204"/>
              <a:buAutoNum type="arabicPeriod"/>
            </a:pPr>
            <a:r>
              <a:rPr lang="pt-BR" sz="12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Data e Hora do acionamento de cada fechadura eletrônica;</a:t>
            </a:r>
            <a:endParaRPr sz="1200" b="0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720090" marR="0" lvl="0" indent="-762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 panose="020B0604020202020204"/>
              <a:buAutoNum type="arabicPeriod"/>
            </a:pPr>
            <a:r>
              <a:rPr lang="pt-BR" sz="12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Data e Hora que foi ligada e desligada cada luminária;</a:t>
            </a:r>
            <a:endParaRPr sz="1200" b="0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720090" marR="0" lvl="0" indent="-762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 panose="020B0604020202020204"/>
              <a:buAutoNum type="arabicPeriod"/>
            </a:pPr>
            <a:r>
              <a:rPr lang="pt-BR" sz="12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Data e Hora que foi ligado e desligado cada aparelho.</a:t>
            </a:r>
            <a:endParaRPr sz="1200" b="0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50419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oto Sans Symbols"/>
              <a:buNone/>
            </a:pPr>
            <a:endParaRPr sz="1200" b="0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504190" marR="0" lvl="0" indent="-762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oto Sans Symbols"/>
              <a:buChar char="⮚"/>
            </a:pPr>
            <a:r>
              <a:rPr lang="pt-BR" sz="12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A aplicação irá exibir uma tabela contendo todas as informações relacionadas anteriormente, exibindo no mínimo os seguintes filtros e comparações:</a:t>
            </a:r>
            <a:endParaRPr sz="1200" b="0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50419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oto Sans Symbols"/>
              <a:buNone/>
            </a:pPr>
            <a:endParaRPr sz="1200" b="0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720090" marR="0" lvl="0" indent="-762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 panose="020B0604020202020204"/>
              <a:buAutoNum type="arabicPeriod"/>
            </a:pPr>
            <a:r>
              <a:rPr lang="pt-BR" sz="12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Comparação entre o aparecimento de cada usuário em cada câmera;</a:t>
            </a:r>
            <a:endParaRPr sz="1200" b="0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720090" marR="0" lvl="0" indent="-762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 panose="020B0604020202020204"/>
              <a:buAutoNum type="arabicPeriod"/>
            </a:pPr>
            <a:r>
              <a:rPr lang="pt-BR" sz="12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Comparação entre os acionamentos de cada sensor por cada usuário;</a:t>
            </a:r>
            <a:endParaRPr sz="1200" b="0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720090" marR="0" lvl="0" indent="-762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 panose="020B0604020202020204"/>
              <a:buAutoNum type="arabicPeriod"/>
            </a:pPr>
            <a:r>
              <a:rPr lang="pt-BR" sz="12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Comparação entre ligar e desligar de luminária por cada usuário;</a:t>
            </a:r>
            <a:endParaRPr sz="1200" b="0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720090" marR="0" lvl="0" indent="-762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 panose="020B0604020202020204"/>
              <a:buAutoNum type="arabicPeriod"/>
            </a:pPr>
            <a:r>
              <a:rPr lang="pt-BR" sz="12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Comparação entre ligar e desligar de cada aparelho por cada usuário;</a:t>
            </a:r>
            <a:endParaRPr sz="1200" b="0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720090" marR="0" lvl="0" indent="-762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 panose="020B0604020202020204"/>
              <a:buAutoNum type="arabicPeriod"/>
            </a:pPr>
            <a:r>
              <a:rPr lang="pt-BR" sz="12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Comparação entre a entrada e saída da residência por cada usuário; </a:t>
            </a:r>
            <a:endParaRPr sz="1200" b="0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720090" marR="0" lvl="0" indent="-762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 panose="020B0604020202020204"/>
              <a:buAutoNum type="arabicPeriod"/>
            </a:pPr>
            <a:r>
              <a:rPr lang="pt-BR" sz="12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Comparação entre entrada e saída da residência por cada usuário em qual veículo.</a:t>
            </a:r>
            <a:endParaRPr sz="1200" b="0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2"/>
          <p:cNvSpPr/>
          <p:nvPr/>
        </p:nvSpPr>
        <p:spPr>
          <a:xfrm>
            <a:off x="277200" y="405720"/>
            <a:ext cx="1700280" cy="2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 panose="020B0604020202020204"/>
              <a:buNone/>
            </a:pPr>
            <a:r>
              <a:rPr lang="pt-BR" sz="1400" b="1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INSIGHT 2</a:t>
            </a:r>
            <a:endParaRPr sz="1400" b="0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51" name="Google Shape;151;p32"/>
          <p:cNvSpPr/>
          <p:nvPr/>
        </p:nvSpPr>
        <p:spPr>
          <a:xfrm>
            <a:off x="180000" y="828000"/>
            <a:ext cx="8619120" cy="4254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 panose="020B0604020202020204"/>
              <a:buNone/>
            </a:pPr>
            <a:r>
              <a:rPr lang="pt-BR" sz="1200" b="1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IMPLEMENTAR A ROTINA DE SAÍDA E CHEGADA DE CADA USUÁRIO NA GARAGEM</a:t>
            </a:r>
            <a:endParaRPr sz="1200" b="0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252095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 panose="020B0604020202020204"/>
              <a:buNone/>
            </a:pPr>
            <a:endParaRPr sz="1200" b="0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252095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 panose="020B0604020202020204"/>
              <a:buNone/>
            </a:pPr>
            <a:r>
              <a:rPr lang="pt-BR" sz="12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Quando cada usuário sair da residência, a aplicação irá seguir o seguinte padrão:</a:t>
            </a:r>
            <a:endParaRPr sz="1200" b="0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252095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 panose="020B0604020202020204"/>
              <a:buNone/>
            </a:pPr>
            <a:endParaRPr sz="1200" b="0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504190" marR="0" lvl="0" indent="-762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oto Sans Symbols"/>
              <a:buChar char="⮚"/>
            </a:pPr>
            <a:r>
              <a:rPr lang="pt-BR" sz="12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No momento em que a porta de acesso a garagem for aberta, a aplicação irá verificar a necessidade ou não de acionamento da iluminação de acesso a garagem; </a:t>
            </a:r>
            <a:endParaRPr sz="1200" b="0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504190" marR="0" lvl="0" indent="-762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oto Sans Symbols"/>
              <a:buChar char="⮚"/>
            </a:pPr>
            <a:r>
              <a:rPr lang="pt-BR" sz="12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O usuário fechou a porta, a fechadura irá trancar automaticamente;</a:t>
            </a:r>
            <a:endParaRPr sz="1200" b="0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504190" marR="0" lvl="0" indent="-762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oto Sans Symbols"/>
              <a:buChar char="⮚"/>
            </a:pPr>
            <a:r>
              <a:rPr lang="pt-BR" sz="12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Quando o usuário estiver dentro do carro, e acionar o portão para sair, a aplicação automaticamente irá apagar as luzes de acesso à garagem; </a:t>
            </a:r>
            <a:endParaRPr sz="1200" b="0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504190" marR="0" lvl="0" indent="-762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oto Sans Symbols"/>
              <a:buChar char="⮚"/>
            </a:pPr>
            <a:r>
              <a:rPr lang="pt-BR" sz="12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Quando o portão fechar, a aplicação irá desligar automaticamente as luzes da garagem. </a:t>
            </a:r>
            <a:endParaRPr sz="1200" b="0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252095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 panose="020B0604020202020204"/>
              <a:buNone/>
            </a:pPr>
            <a:endParaRPr sz="1200" b="0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252095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 panose="020B0604020202020204"/>
              <a:buNone/>
            </a:pPr>
            <a:endParaRPr sz="1200" b="0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252095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 panose="020B0604020202020204"/>
              <a:buNone/>
            </a:pPr>
            <a:r>
              <a:rPr lang="pt-BR" sz="12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Quando cada usuário chegar da residência, a aplicação irá seguir o seguinte padrão:</a:t>
            </a:r>
            <a:endParaRPr sz="1200" b="0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252095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 panose="020B0604020202020204"/>
              <a:buNone/>
            </a:pPr>
            <a:r>
              <a:rPr lang="pt-BR" sz="12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</a:t>
            </a:r>
            <a:endParaRPr sz="1200" b="0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504190" marR="0" lvl="0" indent="-762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oto Sans Symbols"/>
              <a:buChar char="⮚"/>
            </a:pPr>
            <a:r>
              <a:rPr lang="pt-BR" sz="12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No momento em que o portão fechar e o veículo for desligado, a aplicação irá verificar a necessidade ou não de acionamento da iluminação de acesso a residência;  </a:t>
            </a:r>
            <a:endParaRPr sz="1200" b="0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504190" marR="0" lvl="0" indent="-762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oto Sans Symbols"/>
              <a:buChar char="⮚"/>
            </a:pPr>
            <a:r>
              <a:rPr lang="pt-BR" sz="12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O usuário se aproximando da porta, a fechadura irá abrir automaticamente;</a:t>
            </a:r>
            <a:endParaRPr sz="1200" b="0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504190" marR="0" lvl="0" indent="-762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oto Sans Symbols"/>
              <a:buChar char="⮚"/>
            </a:pPr>
            <a:r>
              <a:rPr lang="pt-BR" sz="12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Quando o usuário fechar a porta, a fechadura irá trancar automaticamente;</a:t>
            </a:r>
            <a:endParaRPr sz="1200" b="0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504190" marR="0" lvl="0" indent="-762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oto Sans Symbols"/>
              <a:buChar char="⮚"/>
            </a:pPr>
            <a:r>
              <a:rPr lang="pt-BR" sz="12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Com a fechadura trancada, a aplicação irá apagar automaticamente as luzes de acesso à residência e da garagem. </a:t>
            </a:r>
            <a:endParaRPr sz="1200" b="0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252095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 panose="020B0604020202020204"/>
              <a:buNone/>
            </a:pPr>
            <a:endParaRPr sz="1200" b="0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252095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 panose="020B0604020202020204"/>
              <a:buNone/>
            </a:pPr>
            <a:endParaRPr sz="1200" b="0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 panose="020B0604020202020204"/>
              <a:buNone/>
            </a:pPr>
            <a:endParaRPr sz="1200" b="0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 panose="020B0604020202020204"/>
              <a:buNone/>
            </a:pPr>
            <a:endParaRPr sz="1200" b="0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 panose="020B0604020202020204"/>
              <a:buNone/>
            </a:pPr>
            <a:endParaRPr sz="1200" b="0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 panose="020B0604020202020204"/>
              <a:buNone/>
            </a:pPr>
            <a:endParaRPr sz="1200" b="0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3"/>
          <p:cNvSpPr/>
          <p:nvPr/>
        </p:nvSpPr>
        <p:spPr>
          <a:xfrm>
            <a:off x="277200" y="405720"/>
            <a:ext cx="1700280" cy="2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 panose="020B0604020202020204"/>
              <a:buNone/>
            </a:pPr>
            <a:r>
              <a:rPr lang="pt-BR" sz="1400" b="1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INSIGHT 3</a:t>
            </a:r>
            <a:endParaRPr sz="1400" b="0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57" name="Google Shape;157;p33"/>
          <p:cNvSpPr/>
          <p:nvPr/>
        </p:nvSpPr>
        <p:spPr>
          <a:xfrm>
            <a:off x="180000" y="828000"/>
            <a:ext cx="8619120" cy="4254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 panose="020B0604020202020204"/>
              <a:buNone/>
            </a:pPr>
            <a:r>
              <a:rPr lang="pt-BR" sz="1200" b="1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IMPLEMENTAR A ROTINA DE CHEGADA E SAÍDA DE CADA USUÁRIO NA RESIDÊNCIA</a:t>
            </a:r>
            <a:endParaRPr sz="1200" b="0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252095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 panose="020B0604020202020204"/>
              <a:buNone/>
            </a:pPr>
            <a:endParaRPr sz="1200" b="0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252095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 panose="020B0604020202020204"/>
              <a:buNone/>
            </a:pPr>
            <a:r>
              <a:rPr lang="pt-BR" sz="12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Quando cada usuário sair da residência, a aplicação irá seguir o seguinte padrão:</a:t>
            </a:r>
            <a:endParaRPr sz="1200" b="0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252095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 panose="020B0604020202020204"/>
              <a:buNone/>
            </a:pPr>
            <a:endParaRPr sz="1200" b="0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504190" marR="0" lvl="0" indent="-762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oto Sans Symbols"/>
              <a:buChar char="⮚"/>
            </a:pPr>
            <a:r>
              <a:rPr lang="pt-BR" sz="12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A aplicação irá verificar todo sistema de iluminação e aparelhos, e irá verificar a necessidade de desligamento;</a:t>
            </a:r>
            <a:endParaRPr sz="1200" b="0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504190" marR="0" lvl="0" indent="-762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oto Sans Symbols"/>
              <a:buChar char="⮚"/>
            </a:pPr>
            <a:r>
              <a:rPr lang="pt-BR" sz="12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O sistema de câmeras irá monitorar a presença de pessoas não inclusas na rotina da residência;</a:t>
            </a:r>
            <a:endParaRPr sz="1200" b="0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504190" marR="0" lvl="0" indent="-762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oto Sans Symbols"/>
              <a:buChar char="⮚"/>
            </a:pPr>
            <a:r>
              <a:rPr lang="pt-BR" sz="12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Na presença de alguma pessoa não identificada, o sistema irá travar todas as fechaduras, acionar a central de monitoramento;</a:t>
            </a:r>
            <a:endParaRPr sz="1200" b="0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504190" marR="0" lvl="0" indent="-762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oto Sans Symbols"/>
              <a:buChar char="⮚"/>
            </a:pPr>
            <a:r>
              <a:rPr lang="pt-BR" sz="12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A central de monitoramento irá iniciar os procedimentos de segurança, informar os usuários através da aplicação se conhecem o indivíduo desconhecido; </a:t>
            </a:r>
            <a:endParaRPr sz="1200" b="0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504190" marR="0" lvl="0" indent="-762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oto Sans Symbols"/>
              <a:buChar char="⮚"/>
            </a:pPr>
            <a:r>
              <a:rPr lang="pt-BR" sz="12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Em caso do indivíduo desconhecido ser reconhecido por algum usuário, a central irá reestabelecer o sistema à rotina normal da residência;</a:t>
            </a:r>
            <a:endParaRPr sz="1200" b="0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504190" marR="0" lvl="0" indent="-762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oto Sans Symbols"/>
              <a:buChar char="⮚"/>
            </a:pPr>
            <a:r>
              <a:rPr lang="pt-BR" sz="12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Em caso do indivíduo desconhecido não ser reconhecido por nenhum usuário, a central irá acionar </a:t>
            </a:r>
            <a:r>
              <a:rPr lang="pt-BR" sz="1200">
                <a:solidFill>
                  <a:srgbClr val="FFFFFF"/>
                </a:solidFill>
              </a:rPr>
              <a:t>polícia</a:t>
            </a:r>
            <a:r>
              <a:rPr lang="pt-BR" sz="12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para reestabelecer a segurança do local;</a:t>
            </a:r>
            <a:endParaRPr sz="1200" b="0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252095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 panose="020B0604020202020204"/>
              <a:buNone/>
            </a:pPr>
            <a:endParaRPr sz="1200" b="0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252095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 panose="020B0604020202020204"/>
              <a:buNone/>
            </a:pPr>
            <a:r>
              <a:rPr lang="pt-BR" sz="12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Quando cada usuário chegar da residência, a aplicação irá seguir o seguinte padrão:</a:t>
            </a:r>
            <a:endParaRPr sz="1200" b="0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252095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 panose="020B0604020202020204"/>
              <a:buNone/>
            </a:pPr>
            <a:r>
              <a:rPr lang="pt-BR" sz="12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</a:t>
            </a:r>
            <a:endParaRPr sz="1200" b="0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504190" marR="0" lvl="0" indent="-762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oto Sans Symbols"/>
              <a:buChar char="⮚"/>
            </a:pPr>
            <a:r>
              <a:rPr lang="pt-BR" sz="12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A aplicação irá verificar as necessidades de acionar a iluminação e os aparelhos de acordo com a rotina de cada usuário ao chegar em casa;</a:t>
            </a:r>
            <a:endParaRPr sz="1200" b="0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504190" marR="0" lvl="0" indent="-762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oto Sans Symbols"/>
              <a:buChar char="⮚"/>
            </a:pPr>
            <a:r>
              <a:rPr lang="pt-BR" sz="12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Caso algum usuário não chegue em casa dentro da sua rotina, o sistema irá emitir um alerta ao usuário, para que o mesmo informe sua localização à central de monitoramento; </a:t>
            </a:r>
            <a:endParaRPr sz="1200" b="0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504190" marR="0" lvl="0" indent="-762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Noto Sans Symbols"/>
              <a:buChar char="⮚"/>
            </a:pPr>
            <a:r>
              <a:rPr lang="pt-BR" sz="12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Caso o usuário não responda, a aplicação irá emitir um </a:t>
            </a:r>
            <a:r>
              <a:rPr lang="pt-BR" sz="1200">
                <a:solidFill>
                  <a:srgbClr val="FFFFFF"/>
                </a:solidFill>
              </a:rPr>
              <a:t>alerta</a:t>
            </a:r>
            <a:r>
              <a:rPr lang="pt-BR" sz="12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aos demais usuários e acionará a </a:t>
            </a:r>
            <a:r>
              <a:rPr lang="pt-BR" sz="1200">
                <a:solidFill>
                  <a:srgbClr val="FFFFFF"/>
                </a:solidFill>
              </a:rPr>
              <a:t>polícia</a:t>
            </a:r>
            <a:r>
              <a:rPr lang="pt-BR" sz="12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se necessário. </a:t>
            </a:r>
            <a:endParaRPr sz="1200" b="0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34"/>
          <p:cNvPicPr preferRelativeResize="0"/>
          <p:nvPr/>
        </p:nvPicPr>
        <p:blipFill rotWithShape="1">
          <a:blip r:embed="rId1"/>
          <a:srcRect l="8726" t="14625" r="7766" b="8798"/>
          <a:stretch>
            <a:fillRect/>
          </a:stretch>
        </p:blipFill>
        <p:spPr>
          <a:xfrm>
            <a:off x="832750" y="937075"/>
            <a:ext cx="7965202" cy="4108749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34"/>
          <p:cNvSpPr/>
          <p:nvPr/>
        </p:nvSpPr>
        <p:spPr>
          <a:xfrm>
            <a:off x="264975" y="292779"/>
            <a:ext cx="1700400" cy="51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 panose="020B0604020202020204"/>
              <a:buNone/>
            </a:pPr>
            <a:r>
              <a:rPr lang="pt-BR" b="1">
                <a:solidFill>
                  <a:srgbClr val="FFFFFF"/>
                </a:solidFill>
              </a:rPr>
              <a:t>DIAGRAMA DE CLASSES</a:t>
            </a:r>
            <a:endParaRPr sz="1400" b="0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35"/>
          <p:cNvPicPr preferRelativeResize="0"/>
          <p:nvPr/>
        </p:nvPicPr>
        <p:blipFill rotWithShape="1">
          <a:blip r:embed="rId1"/>
          <a:srcRect l="8603" t="13281" r="6887" b="23801"/>
          <a:stretch>
            <a:fillRect/>
          </a:stretch>
        </p:blipFill>
        <p:spPr>
          <a:xfrm>
            <a:off x="820725" y="865000"/>
            <a:ext cx="8061302" cy="3375899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35"/>
          <p:cNvSpPr/>
          <p:nvPr/>
        </p:nvSpPr>
        <p:spPr>
          <a:xfrm>
            <a:off x="264975" y="292779"/>
            <a:ext cx="1700400" cy="51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 panose="020B0604020202020204"/>
              <a:buNone/>
            </a:pPr>
            <a:r>
              <a:rPr lang="pt-BR" b="1">
                <a:solidFill>
                  <a:srgbClr val="FFFFFF"/>
                </a:solidFill>
              </a:rPr>
              <a:t>DIAGRAMA DE CLASSES</a:t>
            </a:r>
            <a:endParaRPr sz="1400" b="0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5449</Words>
  <Application>WPS Presentation</Application>
  <PresentationFormat/>
  <Paragraphs>157</Paragraphs>
  <Slides>14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14</vt:i4>
      </vt:variant>
    </vt:vector>
  </HeadingPairs>
  <TitlesOfParts>
    <vt:vector size="24" baseType="lpstr">
      <vt:lpstr>Arial</vt:lpstr>
      <vt:lpstr>SimSun</vt:lpstr>
      <vt:lpstr>Wingdings</vt:lpstr>
      <vt:lpstr>Arial</vt:lpstr>
      <vt:lpstr>Noto Sans Symbols</vt:lpstr>
      <vt:lpstr>L.O.V.E.</vt:lpstr>
      <vt:lpstr>Microsoft YaHei</vt:lpstr>
      <vt:lpstr>Arial Unicode MS</vt:lpstr>
      <vt:lpstr>Office Theme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55119</cp:lastModifiedBy>
  <cp:revision>1</cp:revision>
  <dcterms:created xsi:type="dcterms:W3CDTF">2023-01-26T22:53:09Z</dcterms:created>
  <dcterms:modified xsi:type="dcterms:W3CDTF">2023-01-26T22:53:09Z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8521598524C64FD1A3DCD0F4D5B6B514</vt:lpwstr>
  </property>
  <property fmtid="{D5CDD505-2E9C-101B-9397-08002B2CF9AE}" pid="3" name="KSOProductBuildVer">
    <vt:lpwstr>1046-11.2.0.11440</vt:lpwstr>
  </property>
</Properties>
</file>